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b="0" sz="44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b="0" sz="18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cap="all" sz="3800">
                <a:solidFill>
                  <a:srgbClr val="00000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5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6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81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93" name="image.tiff"/>
          <p:cNvPicPr>
            <a:picLocks noChangeAspect="0"/>
          </p:cNvPicPr>
          <p:nvPr/>
        </p:nvPicPr>
        <p:blipFill>
          <a:blip r:embed="rId2">
            <a:extLst/>
          </a:blip>
          <a:srcRect l="0" t="2653" r="0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51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t>11 WEEK PART TIME COURSE</a:t>
            </a:r>
          </a:p>
          <a:p>
            <a:pPr>
              <a:lnSpc>
                <a:spcPct val="70000"/>
              </a:lnSpc>
              <a:defRPr sz="4100"/>
            </a:pPr>
          </a:p>
          <a:p>
            <a:pPr>
              <a:lnSpc>
                <a:spcPct val="70000"/>
              </a:lnSpc>
              <a:defRPr sz="4100"/>
            </a:pPr>
            <a:r>
              <a:t>Week 5 - Recommendation Engines</a:t>
            </a:r>
          </a:p>
          <a:p>
            <a:pPr>
              <a:lnSpc>
                <a:spcPct val="70000"/>
              </a:lnSpc>
              <a:defRPr sz="4100"/>
            </a:pPr>
            <a:r>
              <a:t>Wednesday 20th April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2" name="Shape 222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sp>
        <p:nvSpPr>
          <p:cNvPr id="233" name="Shape 233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35" name="Shape 235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9" name="Shape 2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 ENGINES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In </a:t>
            </a:r>
            <a:r>
              <a:t>content-based</a:t>
            </a:r>
            <a:r>
              <a:t> filtering, items are mapped into a feature space, and recommendations depend on item characteristics.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In contrast, the only data under consideration in </a:t>
            </a:r>
            <a:r>
              <a:t>collaborative filtering </a:t>
            </a:r>
            <a:r>
              <a:t>are user-item ratings, and recommendations depend on user preferences.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5" name="Shape 265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CONTENT-BASED FILTERING</a:t>
            </a:r>
          </a:p>
        </p:txBody>
      </p:sp>
      <p:sp>
        <p:nvSpPr>
          <p:cNvPr id="266" name="Shape 26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2" name="Shape 2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CONTENT-BASED FILTERING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75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9" name="Shape 279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CONTENT-BASED FILTERING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3" name="Shape 2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CONTENT-BASED FILTERING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pPr/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29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CONTENT-BASED FILTERING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</a:p>
          <a:p>
            <a:pPr/>
            <a:r>
              <a:t>Must map items into a feature space (manual work)</a:t>
            </a:r>
          </a:p>
          <a:p>
            <a:pPr/>
            <a:r>
              <a:t>Recommendations are limited in scope (items must be similar to each other)</a:t>
            </a:r>
          </a:p>
          <a:p>
            <a:pPr/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86" y="-57414"/>
            <a:ext cx="8777703" cy="5863232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9" name="Shape 309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COLLABORATIVE FILTERING</a:t>
            </a:r>
          </a:p>
        </p:txBody>
      </p:sp>
      <p:sp>
        <p:nvSpPr>
          <p:cNvPr id="310" name="Shape 310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6" name="Shape 3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COLLABORATIVE FILTERING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4" name="Shape 3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COLLABORATIVE FILTERING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0" name="Shape 3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2" name="Shape 3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COLLABORATIVE FILTERING</a:t>
            </a:r>
          </a:p>
        </p:txBody>
      </p:sp>
      <p:sp>
        <p:nvSpPr>
          <p:cNvPr id="334" name="Shape 334"/>
          <p:cNvSpPr/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COLLABORATIVE FILTERING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COLLABORATIVE FILTERING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5" name="Shape 355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SIMILARITY SCORES</a:t>
            </a:r>
          </a:p>
        </p:txBody>
      </p:sp>
      <p:sp>
        <p:nvSpPr>
          <p:cNvPr id="356" name="Shape 35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62" name="Shape 3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JACCARD SIMILARITY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2153899"/>
            <a:ext cx="4189719" cy="168977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71" name="Shape 3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JACCARD SIMILARITY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80" name="Shape 3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JACCARD SIMILARITY</a:t>
            </a:r>
          </a:p>
        </p:txBody>
      </p:sp>
      <p:sp>
        <p:nvSpPr>
          <p:cNvPr id="382" name="Shape 3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Mid-Course Surveys!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are Recommendations? (You tell me)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the motivation of recommendations?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Content-Based Filtering?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Collaborative Filtering?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Measuring Accuracy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Other Considerations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89" name="Shape 3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JACCARD SIMILARITY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3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98" name="Shape 3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Shape 3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JACCARD SIMILARITY</a:t>
            </a:r>
          </a:p>
        </p:txBody>
      </p:sp>
      <p:sp>
        <p:nvSpPr>
          <p:cNvPr id="400" name="Shape 4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User one: {“Target”,“Banana Republic”,“Old Navy”}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{“Banana Republic”,“Gap”,“Kohl’s”} 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JS (User one, User two) = 1/5</a:t>
            </a:r>
          </a:p>
        </p:txBody>
      </p:sp>
      <p:pic>
        <p:nvPicPr>
          <p:cNvPr id="4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05" name="Shape 405"/>
          <p:cNvSpPr/>
          <p:nvPr>
            <p:ph type="title" idx="4294967295"/>
          </p:nvPr>
        </p:nvSpPr>
        <p:spPr>
          <a:xfrm>
            <a:off x="-2586038" y="10652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/>
            <a:r>
              <a:t>LAB</a:t>
            </a:r>
          </a:p>
        </p:txBody>
      </p:sp>
      <p:sp>
        <p:nvSpPr>
          <p:cNvPr id="406" name="Shape 40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  <p:pic>
        <p:nvPicPr>
          <p:cNvPr id="4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2692" y="1203012"/>
            <a:ext cx="4251547" cy="3618539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13" name="Shape 4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SYNCHING A FORK</a:t>
            </a:r>
          </a:p>
        </p:txBody>
      </p:sp>
      <p:sp>
        <p:nvSpPr>
          <p:cNvPr id="415" name="Shape 415"/>
          <p:cNvSpPr/>
          <p:nvPr/>
        </p:nvSpPr>
        <p:spPr>
          <a:xfrm>
            <a:off x="454024" y="1226372"/>
            <a:ext cx="8455027" cy="273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add upstream https://github.com/ihansel/SYD_DAT_4.git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fetch upstream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checkout master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merge upstream/master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OR git reset --hard upstream/master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804" y="4150357"/>
            <a:ext cx="2240977" cy="1243333"/>
          </a:xfrm>
          <a:prstGeom prst="rect">
            <a:avLst/>
          </a:prstGeom>
          <a:ln w="25400"/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9866" y="4150357"/>
            <a:ext cx="2240977" cy="124333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1" name="Shape 421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OTHER CONSIDERATIONS</a:t>
            </a:r>
          </a:p>
        </p:txBody>
      </p:sp>
      <p:sp>
        <p:nvSpPr>
          <p:cNvPr id="422" name="Shape 422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6" name="Shape 42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7" name="Shape 42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Shape 4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MEASURING ERROR</a:t>
            </a:r>
          </a:p>
        </p:txBody>
      </p:sp>
      <p:sp>
        <p:nvSpPr>
          <p:cNvPr id="430" name="Shape 430"/>
          <p:cNvSpPr/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</a:t>
            </a:r>
            <a:r>
              <a:t>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</a:t>
            </a:r>
            <a:r>
              <a:t>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</a:t>
            </a:r>
            <a:r>
              <a:t>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</a:t>
            </a:r>
            <a:r>
              <a:t>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</a:t>
            </a:r>
            <a:r>
              <a:t> ~1 means that an algorithm returned most of the relevant results.</a:t>
            </a:r>
          </a:p>
        </p:txBody>
      </p:sp>
      <p:pic>
        <p:nvPicPr>
          <p:cNvPr id="43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687" y="1045760"/>
            <a:ext cx="4711701" cy="179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7" name="Shape 4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EXPLICIT VS IMPLICIT DATA</a:t>
            </a:r>
          </a:p>
        </p:txBody>
      </p:sp>
      <p:sp>
        <p:nvSpPr>
          <p:cNvPr id="439" name="Shape 4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6" name="Shape 4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Shape 4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</a:t>
            </a:r>
          </a:p>
        </p:txBody>
      </p:sp>
      <p:sp>
        <p:nvSpPr>
          <p:cNvPr id="448" name="Shape 4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Alternating Least Squares (ALS)</a:t>
            </a:r>
          </a:p>
          <a:p>
            <a:pPr/>
            <a:r>
              <a:t>Stochastic Gradient Descent (SGD)</a:t>
            </a:r>
          </a:p>
          <a:p>
            <a:pPr/>
            <a:r>
              <a:t>Singular Value Decomposition (SVD)</a:t>
            </a:r>
          </a:p>
          <a:p>
            <a:pPr/>
            <a:r>
              <a:t>Factorization Machine (FM)</a:t>
            </a:r>
          </a:p>
          <a:p>
            <a:pPr/>
            <a:r>
              <a:t>Collaborative Less is More Filtering (CLiMF)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3" name="Shape 4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4" name="Shape 4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OBJECTIVES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Ranking</a:t>
            </a:r>
          </a:p>
          <a:p>
            <a:pPr/>
            <a:r>
              <a:t>Freshness</a:t>
            </a:r>
          </a:p>
          <a:p>
            <a:pPr/>
            <a:r>
              <a:t>Diversity</a:t>
            </a:r>
          </a:p>
          <a:p>
            <a:pPr/>
            <a:r>
              <a:t>Social Recommendations</a:t>
            </a:r>
          </a:p>
          <a:p>
            <a:pPr/>
            <a:r>
              <a:t>Context Aware Recommendations</a:t>
            </a:r>
          </a:p>
          <a:p>
            <a:pPr/>
            <a:r>
              <a:t>Hybrid Models (Combining Content based filtering and Collaborative filtering)</a:t>
            </a:r>
          </a:p>
          <a:p>
            <a:pPr/>
            <a:r>
              <a:t>Model Objectives (what are you trying to optimise)</a:t>
            </a:r>
          </a:p>
          <a:p>
            <a:pPr/>
            <a:r>
              <a:t>Sequences?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0" name="Shape 460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Week 5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Homework 2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Project</a:t>
            </a:r>
          </a:p>
        </p:txBody>
      </p:sp>
      <p:sp>
        <p:nvSpPr>
          <p:cNvPr id="461" name="Shape 461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5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8" name="Shape 168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WHAT ARE RECOMMENDATION ENGINES?</a:t>
            </a:r>
          </a:p>
        </p:txBody>
      </p:sp>
      <p:sp>
        <p:nvSpPr>
          <p:cNvPr id="169" name="Shape 169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4" name="Shape 4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5" name="Shape 465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WEEK 5</a:t>
            </a:r>
          </a:p>
        </p:txBody>
      </p:sp>
      <p:pic>
        <p:nvPicPr>
          <p:cNvPr id="466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862" y="0"/>
            <a:ext cx="394335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70" name="Shape 470"/>
          <p:cNvSpPr/>
          <p:nvPr>
            <p:ph type="title" idx="4294967295"/>
          </p:nvPr>
        </p:nvSpPr>
        <p:spPr>
          <a:xfrm>
            <a:off x="347662" y="1116012"/>
            <a:ext cx="8667750" cy="4026747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b="0" sz="8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HOMEWORK 2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t>Overview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Describe linear Regression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Relate what we’ve learned in class to practical skills mentioned in a paper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Work on your projects</a:t>
            </a:r>
          </a:p>
        </p:txBody>
      </p:sp>
      <p:sp>
        <p:nvSpPr>
          <p:cNvPr id="471" name="Shape 471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5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75" name="Shape 475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>
              <a:lnSpc>
                <a:spcPts val="7600"/>
              </a:lnSpc>
              <a:defRPr sz="8800"/>
            </a:lvl1pPr>
          </a:lstStyle>
          <a:p>
            <a:pPr/>
            <a:r>
              <a:t>PROJECT</a:t>
            </a:r>
          </a:p>
        </p:txBody>
      </p:sp>
      <p:sp>
        <p:nvSpPr>
          <p:cNvPr id="476" name="Shape 476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5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 ENGINES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recommendations?</a:t>
            </a:r>
          </a:p>
          <a:p>
            <a:pPr/>
            <a:r>
              <a:t>Why are they important?</a:t>
            </a:r>
          </a:p>
          <a:p>
            <a:pPr/>
            <a:r>
              <a:t>Give one example people are likely to come across?</a:t>
            </a:r>
          </a:p>
          <a:p>
            <a:p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 ENGINES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</a:p>
        </p:txBody>
      </p:sp>
      <p:pic>
        <p:nvPicPr>
          <p:cNvPr id="186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3" name="Shape 193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0" name="Shape 200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Netflix - Entertainment or Data Science?</a:t>
            </a:r>
          </a:p>
        </p:txBody>
      </p:sp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1" name="Shape 211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b="0" sz="4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